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5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D8A90-7347-4BAE-9141-0E22E2744A4C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A73A5-DDAC-48EC-97C5-B482D1E0C32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8004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37F9-52C5-4F5E-8208-F72CF5C253F4}" type="datetimeFigureOut">
              <a:rPr lang="hu-HU" smtClean="0"/>
              <a:pPr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5AD1-245F-465D-9709-D7821B337C6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Paulay_Ede" TargetMode="External"/><Relationship Id="rId2" Type="http://schemas.openxmlformats.org/officeDocument/2006/relationships/hyperlink" Target="http://www.szineszkonyvtar.hu/contents/p-z/paulayelet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udasbazis.sulinet.hu/" TargetMode="External"/><Relationship Id="rId5" Type="http://schemas.openxmlformats.org/officeDocument/2006/relationships/hyperlink" Target="http://cultura.hu/kultura/ki-volt-paulay-ede/" TargetMode="External"/><Relationship Id="rId4" Type="http://schemas.openxmlformats.org/officeDocument/2006/relationships/hyperlink" Target="http://cultura.hu/kultura/paulay-ede-a-szinhazcsinal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1470025"/>
          </a:xfrm>
        </p:spPr>
        <p:txBody>
          <a:bodyPr/>
          <a:lstStyle/>
          <a:p>
            <a:r>
              <a:rPr lang="hu-HU" b="1" i="1" u="sng" dirty="0" err="1" smtClean="0"/>
              <a:t>Vörömarty</a:t>
            </a:r>
            <a:r>
              <a:rPr lang="hu-HU" b="1" i="1" u="sng" dirty="0" smtClean="0"/>
              <a:t> Mihály :Csongor és Tünde</a:t>
            </a:r>
            <a:endParaRPr lang="hu-HU" b="1" i="1" u="sng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43042" y="2000240"/>
            <a:ext cx="6400800" cy="1752600"/>
          </a:xfrm>
        </p:spPr>
        <p:txBody>
          <a:bodyPr/>
          <a:lstStyle/>
          <a:p>
            <a:r>
              <a:rPr lang="hu-HU" u="sng" dirty="0" err="1" smtClean="0">
                <a:solidFill>
                  <a:schemeClr val="tx1"/>
                </a:solidFill>
              </a:rPr>
              <a:t>Paulay</a:t>
            </a:r>
            <a:r>
              <a:rPr lang="hu-HU" u="sng" dirty="0" smtClean="0">
                <a:solidFill>
                  <a:schemeClr val="tx1"/>
                </a:solidFill>
              </a:rPr>
              <a:t> Ede rendezésében</a:t>
            </a:r>
            <a:endParaRPr lang="hu-HU" u="sng" dirty="0">
              <a:solidFill>
                <a:schemeClr val="tx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785786" y="3143248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Nagy Marietta, Katona Boglárka, Dobos Péter, Csíkász Andor</a:t>
            </a:r>
            <a:endParaRPr lang="hu-HU" dirty="0"/>
          </a:p>
        </p:txBody>
      </p:sp>
      <p:pic>
        <p:nvPicPr>
          <p:cNvPr id="5122" name="Picture 2" descr="Az ősbemutató címlap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38014">
            <a:off x="6763808" y="3737078"/>
            <a:ext cx="1838325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vorosmarty-debr.extra.hu/kepek/vorosmar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6947" y="4000480"/>
            <a:ext cx="2027053" cy="285752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Általánosságban a műről, a szerzőről illetve a rendezőről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835696" y="1300638"/>
            <a:ext cx="7072336" cy="4557254"/>
          </a:xfrm>
          <a:prstGeom prst="rect">
            <a:avLst/>
          </a:prstGeom>
          <a:noFill/>
        </p:spPr>
        <p:txBody>
          <a:bodyPr wrap="square" numCol="2" rtlCol="0" anchor="ctr">
            <a:spAutoFit/>
          </a:bodyPr>
          <a:lstStyle/>
          <a:p>
            <a:pPr algn="ctr">
              <a:spcAft>
                <a:spcPts val="600"/>
              </a:spcAft>
              <a:buFont typeface="Arial" pitchFamily="34" charset="0"/>
              <a:buChar char="•"/>
            </a:pPr>
            <a:r>
              <a:rPr lang="hu-HU" sz="1500" u="sng" dirty="0"/>
              <a:t>Drámairodalmunk</a:t>
            </a:r>
            <a:r>
              <a:rPr lang="hu-HU" sz="1500" dirty="0"/>
              <a:t> egyik </a:t>
            </a:r>
            <a:r>
              <a:rPr lang="hu-HU" sz="1500" u="sng" dirty="0"/>
              <a:t>alapműve</a:t>
            </a:r>
            <a:r>
              <a:rPr lang="hu-HU" sz="1500" i="1" dirty="0"/>
              <a:t>,</a:t>
            </a:r>
            <a:r>
              <a:rPr lang="hu-HU" sz="1500" dirty="0"/>
              <a:t> </a:t>
            </a:r>
            <a:r>
              <a:rPr lang="hu-HU" sz="1500" i="1" dirty="0"/>
              <a:t> </a:t>
            </a:r>
            <a:r>
              <a:rPr lang="hu-HU" sz="1500" i="1" dirty="0" smtClean="0"/>
              <a:t>az </a:t>
            </a:r>
            <a:r>
              <a:rPr lang="hu-HU" sz="1500" i="1" dirty="0"/>
              <a:t>ember tragédiájával</a:t>
            </a:r>
            <a:r>
              <a:rPr lang="hu-HU" sz="1500" dirty="0"/>
              <a:t> és</a:t>
            </a:r>
            <a:r>
              <a:rPr lang="hu-HU" sz="1500" i="1" dirty="0"/>
              <a:t> Bánk bánnal </a:t>
            </a:r>
            <a:r>
              <a:rPr lang="hu-HU" sz="1500" dirty="0"/>
              <a:t>alkotja a klasszikus magyar drámai </a:t>
            </a:r>
            <a:r>
              <a:rPr lang="hu-HU" sz="1500" dirty="0" smtClean="0"/>
              <a:t>triászt.</a:t>
            </a:r>
          </a:p>
          <a:p>
            <a:pPr algn="ctr">
              <a:spcAft>
                <a:spcPts val="600"/>
              </a:spcAft>
            </a:pPr>
            <a:r>
              <a:rPr lang="hu-HU" sz="1500" dirty="0" smtClean="0"/>
              <a:t>A </a:t>
            </a:r>
            <a:r>
              <a:rPr lang="hu-HU" sz="1500" b="1" dirty="0" smtClean="0"/>
              <a:t>Csongor és Tünde Vörösmarty Mihály</a:t>
            </a:r>
            <a:r>
              <a:rPr lang="hu-HU" sz="1500" dirty="0" smtClean="0"/>
              <a:t> </a:t>
            </a:r>
            <a:r>
              <a:rPr lang="hu-HU" sz="1500" dirty="0" smtClean="0"/>
              <a:t> </a:t>
            </a:r>
            <a:r>
              <a:rPr lang="hu-HU" sz="1500" dirty="0" smtClean="0"/>
              <a:t>drámai költeménye.</a:t>
            </a:r>
          </a:p>
          <a:p>
            <a:pPr algn="ctr">
              <a:spcAft>
                <a:spcPts val="600"/>
              </a:spcAft>
              <a:buFont typeface="Arial" pitchFamily="34" charset="0"/>
              <a:buChar char="•"/>
            </a:pPr>
            <a:r>
              <a:rPr lang="hu-HU" sz="1500" i="1" dirty="0" smtClean="0"/>
              <a:t>V.M </a:t>
            </a:r>
            <a:r>
              <a:rPr lang="hu-HU" sz="1500" i="1" dirty="0"/>
              <a:t>hatalmas sikert akart elérni, </a:t>
            </a:r>
            <a:r>
              <a:rPr lang="hu-HU" sz="1500" i="1" dirty="0" smtClean="0"/>
              <a:t>de a kezdetekben az </a:t>
            </a:r>
            <a:r>
              <a:rPr lang="hu-HU" sz="1500" i="1" u="sng" dirty="0"/>
              <a:t>írótársak sem </a:t>
            </a:r>
            <a:r>
              <a:rPr lang="hu-HU" sz="1500" i="1" u="sng" dirty="0" smtClean="0"/>
              <a:t>lelkesedtek </a:t>
            </a:r>
            <a:r>
              <a:rPr lang="hu-HU" sz="1500" dirty="0" smtClean="0"/>
              <a:t>a műért.</a:t>
            </a:r>
            <a:endParaRPr lang="hu-HU" sz="1500" dirty="0"/>
          </a:p>
          <a:p>
            <a:pPr algn="ctr">
              <a:spcAft>
                <a:spcPts val="600"/>
              </a:spcAft>
              <a:buFont typeface="Arial" pitchFamily="34" charset="0"/>
              <a:buChar char="•"/>
            </a:pPr>
            <a:r>
              <a:rPr lang="hu-HU" sz="1500" dirty="0" smtClean="0"/>
              <a:t>Vörösmarty 1855-ben meghalt, így nem láthatta színpadon. A művet végül 1879-ben </a:t>
            </a:r>
            <a:r>
              <a:rPr lang="hu-HU" sz="1500" dirty="0" err="1" smtClean="0"/>
              <a:t>Paulay</a:t>
            </a:r>
            <a:r>
              <a:rPr lang="hu-HU" sz="1500" dirty="0" smtClean="0"/>
              <a:t> Ede rendezte meg először a Nemzeti Színházban.</a:t>
            </a:r>
            <a:endParaRPr lang="hu-HU" sz="1500" i="1" u="sng" dirty="0" smtClean="0"/>
          </a:p>
          <a:p>
            <a:pPr lvl="1" algn="ctr">
              <a:spcAft>
                <a:spcPts val="600"/>
              </a:spcAft>
              <a:buFont typeface="Arial" pitchFamily="34" charset="0"/>
              <a:buChar char="•"/>
            </a:pPr>
            <a:r>
              <a:rPr lang="hu-HU" sz="1500" i="1" u="sng" dirty="0" err="1" smtClean="0"/>
              <a:t>Paulay</a:t>
            </a:r>
            <a:r>
              <a:rPr lang="hu-HU" sz="1500" i="1" u="sng" dirty="0" smtClean="0"/>
              <a:t> Ede maximális látványosságra </a:t>
            </a:r>
            <a:r>
              <a:rPr lang="hu-HU" sz="1500" i="1" u="sng" dirty="0" smtClean="0"/>
              <a:t>törekedett</a:t>
            </a:r>
            <a:r>
              <a:rPr lang="hu-HU" sz="1500" i="1" dirty="0" smtClean="0"/>
              <a:t>, a </a:t>
            </a:r>
            <a:r>
              <a:rPr lang="hu-HU" sz="1500" i="1" dirty="0" smtClean="0"/>
              <a:t>költemény </a:t>
            </a:r>
            <a:r>
              <a:rPr lang="hu-HU" sz="1500" i="1" dirty="0" smtClean="0"/>
              <a:t>mesejátéki vonásait emelte ki. </a:t>
            </a:r>
            <a:endParaRPr lang="hu-HU" sz="1500" i="1" dirty="0" smtClean="0"/>
          </a:p>
          <a:p>
            <a:pPr lvl="1" algn="ctr">
              <a:spcAft>
                <a:spcPts val="600"/>
              </a:spcAft>
              <a:buFont typeface="Arial" pitchFamily="34" charset="0"/>
              <a:buChar char="•"/>
            </a:pPr>
            <a:r>
              <a:rPr lang="hu-HU" sz="1500" i="1" dirty="0" smtClean="0"/>
              <a:t>Rendezését </a:t>
            </a:r>
            <a:r>
              <a:rPr lang="hu-HU" sz="1500" i="1" dirty="0" smtClean="0"/>
              <a:t>még </a:t>
            </a:r>
            <a:r>
              <a:rPr lang="hu-HU" sz="1500" i="1" u="sng" dirty="0" smtClean="0"/>
              <a:t>harminchét évig </a:t>
            </a:r>
            <a:r>
              <a:rPr lang="hu-HU" sz="1500" i="1" dirty="0" smtClean="0"/>
              <a:t>játszották.</a:t>
            </a:r>
          </a:p>
        </p:txBody>
      </p:sp>
      <p:sp>
        <p:nvSpPr>
          <p:cNvPr id="2050" name="AutoShape 2" descr="Képtalálat a következőre: „vörösmarty mihály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4857752" y="650083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Vörösmarty Mihály</a:t>
            </a:r>
            <a:endParaRPr lang="hu-H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 Paulay Ede (balra, nagy ovális kép) és a Nemzeti Színház társulata egy 1890 körül készült papírlegyezőn. (Fotó: OSZK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73095">
            <a:off x="4036291" y="4325016"/>
            <a:ext cx="2724331" cy="1785950"/>
          </a:xfrm>
          <a:prstGeom prst="rect">
            <a:avLst/>
          </a:prstGeom>
          <a:noFill/>
        </p:spPr>
      </p:pic>
      <p:pic>
        <p:nvPicPr>
          <p:cNvPr id="1028" name="Picture 4" descr="http://www.viztorony.hu/novakzsuzsy/ede_foto/paulay_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09265">
            <a:off x="2372684" y="3925357"/>
            <a:ext cx="1785918" cy="2223469"/>
          </a:xfrm>
          <a:prstGeom prst="rect">
            <a:avLst/>
          </a:prstGeom>
          <a:noFill/>
        </p:spPr>
      </p:pic>
      <p:pic>
        <p:nvPicPr>
          <p:cNvPr id="1026" name="Picture 2" descr="Paulay Ede az 1880-as években (Klösz György felvétele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1124744"/>
            <a:ext cx="1785950" cy="2350311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hu-HU" dirty="0" err="1" smtClean="0"/>
              <a:t>Paulay</a:t>
            </a:r>
            <a:r>
              <a:rPr lang="hu-HU" dirty="0" smtClean="0"/>
              <a:t> Ede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500298" y="815685"/>
            <a:ext cx="63579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Színész</a:t>
            </a:r>
          </a:p>
          <a:p>
            <a:pPr>
              <a:buFont typeface="Arial" pitchFamily="34" charset="0"/>
              <a:buChar char="•"/>
            </a:pPr>
            <a:r>
              <a:rPr lang="hu-HU" dirty="0"/>
              <a:t>R</a:t>
            </a:r>
            <a:r>
              <a:rPr lang="hu-HU" dirty="0" smtClean="0"/>
              <a:t>endező,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Dramaturg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Színészpedagógus</a:t>
            </a:r>
            <a:endParaRPr lang="hu-HU" dirty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Igazgató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/>
              <a:t>F</a:t>
            </a:r>
            <a:r>
              <a:rPr lang="hu-HU" dirty="0" smtClean="0"/>
              <a:t>ordító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Kisfaludy társaság tagja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1863-1894-ig  pesti Nemzeti Színház tagja</a:t>
            </a:r>
          </a:p>
          <a:p>
            <a:pPr>
              <a:buFont typeface="Arial" pitchFamily="34" charset="0"/>
              <a:buChar char="•"/>
            </a:pPr>
            <a:r>
              <a:rPr lang="hu-HU" dirty="0"/>
              <a:t>1878-tól a Nemzeti Színház drámai </a:t>
            </a:r>
            <a:r>
              <a:rPr lang="hu-HU" dirty="0" smtClean="0"/>
              <a:t>igazgatója. 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Nemzeti Színház produkcióiba forgatja vissza pénzét, és szinte vagyontalanul hal meg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9_cp_Q2RUMg/VNoSq9Q8QyI/AAAAAAAAAAc/woFtznHcitc/s1600/azelso_cst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6487">
            <a:off x="186674" y="4876755"/>
            <a:ext cx="2734359" cy="16533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-325724"/>
            <a:ext cx="7772400" cy="1470025"/>
          </a:xfrm>
        </p:spPr>
        <p:txBody>
          <a:bodyPr/>
          <a:lstStyle/>
          <a:p>
            <a:r>
              <a:rPr lang="hu-HU" dirty="0" smtClean="0"/>
              <a:t>A darab életre keltői, a színészek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4">
              <a:spcBef>
                <a:spcPts val="600"/>
              </a:spcBef>
            </a:pPr>
            <a:r>
              <a:rPr lang="hu-HU" sz="1600" dirty="0">
                <a:solidFill>
                  <a:schemeClr val="tx1"/>
                </a:solidFill>
              </a:rPr>
              <a:t>A budapesti Nemzeti Színházban </a:t>
            </a:r>
            <a:r>
              <a:rPr lang="hu-HU" sz="1600" b="1" i="1" u="sng" dirty="0">
                <a:solidFill>
                  <a:schemeClr val="tx1"/>
                </a:solidFill>
              </a:rPr>
              <a:t>1879. december 1-jén </a:t>
            </a:r>
            <a:r>
              <a:rPr lang="hu-HU" sz="1600" dirty="0">
                <a:solidFill>
                  <a:schemeClr val="tx1"/>
                </a:solidFill>
              </a:rPr>
              <a:t>volt Vörösmarty Mihály Csongor és Tünde című színművének ősbemutatója. A darabot </a:t>
            </a:r>
            <a:r>
              <a:rPr lang="hu-HU" sz="1600" b="1" dirty="0" err="1">
                <a:solidFill>
                  <a:schemeClr val="tx1"/>
                </a:solidFill>
              </a:rPr>
              <a:t>Paulay</a:t>
            </a:r>
            <a:r>
              <a:rPr lang="hu-HU" sz="1600" b="1" dirty="0">
                <a:solidFill>
                  <a:schemeClr val="tx1"/>
                </a:solidFill>
              </a:rPr>
              <a:t> Ede rendezte</a:t>
            </a:r>
            <a:r>
              <a:rPr lang="hu-HU" sz="1600" dirty="0">
                <a:solidFill>
                  <a:schemeClr val="tx1"/>
                </a:solidFill>
              </a:rPr>
              <a:t>, a címszerepeket </a:t>
            </a:r>
            <a:r>
              <a:rPr lang="hu-HU" sz="1600" b="1" dirty="0">
                <a:solidFill>
                  <a:schemeClr val="tx1"/>
                </a:solidFill>
              </a:rPr>
              <a:t>Nagy Imre </a:t>
            </a:r>
            <a:r>
              <a:rPr lang="hu-HU" sz="1600" dirty="0">
                <a:solidFill>
                  <a:schemeClr val="tx1"/>
                </a:solidFill>
              </a:rPr>
              <a:t>és </a:t>
            </a:r>
            <a:r>
              <a:rPr lang="hu-HU" sz="1600" b="1" dirty="0">
                <a:solidFill>
                  <a:schemeClr val="tx1"/>
                </a:solidFill>
              </a:rPr>
              <a:t>Márkus Emília </a:t>
            </a:r>
            <a:r>
              <a:rPr lang="hu-HU" sz="1600" dirty="0">
                <a:solidFill>
                  <a:schemeClr val="tx1"/>
                </a:solidFill>
              </a:rPr>
              <a:t>alakították. </a:t>
            </a:r>
            <a:r>
              <a:rPr lang="hu-HU" sz="1600" dirty="0" err="1">
                <a:solidFill>
                  <a:schemeClr val="tx1"/>
                </a:solidFill>
              </a:rPr>
              <a:t>Mirígy</a:t>
            </a:r>
            <a:r>
              <a:rPr lang="hu-HU" sz="1600" dirty="0">
                <a:solidFill>
                  <a:schemeClr val="tx1"/>
                </a:solidFill>
              </a:rPr>
              <a:t> szerepében </a:t>
            </a:r>
            <a:r>
              <a:rPr lang="hu-HU" sz="1600" b="1" dirty="0">
                <a:solidFill>
                  <a:schemeClr val="tx1"/>
                </a:solidFill>
              </a:rPr>
              <a:t>Jászai Mari</a:t>
            </a:r>
            <a:r>
              <a:rPr lang="hu-HU" sz="1600" dirty="0">
                <a:solidFill>
                  <a:schemeClr val="tx1"/>
                </a:solidFill>
              </a:rPr>
              <a:t>t, Ledérében </a:t>
            </a:r>
            <a:r>
              <a:rPr lang="hu-HU" sz="1600" b="1" dirty="0" err="1">
                <a:solidFill>
                  <a:schemeClr val="tx1"/>
                </a:solidFill>
              </a:rPr>
              <a:t>Helvey</a:t>
            </a:r>
            <a:r>
              <a:rPr lang="hu-HU" sz="1600" b="1" dirty="0">
                <a:solidFill>
                  <a:schemeClr val="tx1"/>
                </a:solidFill>
              </a:rPr>
              <a:t> Laurát </a:t>
            </a:r>
            <a:r>
              <a:rPr lang="hu-HU" sz="1600" dirty="0">
                <a:solidFill>
                  <a:schemeClr val="tx1"/>
                </a:solidFill>
              </a:rPr>
              <a:t>láthatta a közönség. A Kalmárt </a:t>
            </a:r>
            <a:r>
              <a:rPr lang="hu-HU" sz="1600" dirty="0" err="1">
                <a:solidFill>
                  <a:schemeClr val="tx1"/>
                </a:solidFill>
              </a:rPr>
              <a:t>Újházy</a:t>
            </a:r>
            <a:r>
              <a:rPr lang="hu-HU" sz="1600" dirty="0">
                <a:solidFill>
                  <a:schemeClr val="tx1"/>
                </a:solidFill>
              </a:rPr>
              <a:t> Ede, a Fejedelmet E. Kovács Gyula, a Tudóst Bercsényi Béla játszotta. Az előadás kísérőzenéjét Erkel Gyula szerezte. A dráma 1830-as keletkezése után 49 </a:t>
            </a:r>
            <a:r>
              <a:rPr lang="hu-HU" sz="1600" dirty="0" smtClean="0">
                <a:solidFill>
                  <a:schemeClr val="tx1"/>
                </a:solidFill>
              </a:rPr>
              <a:t>évvel,tartották ősbemutatót.</a:t>
            </a:r>
            <a:endParaRPr lang="hu-HU" sz="600" dirty="0"/>
          </a:p>
        </p:txBody>
      </p:sp>
      <p:pic>
        <p:nvPicPr>
          <p:cNvPr id="1026" name="Picture 2" descr="http://cultura.hu/wp-content/uploads/2015/09/cultura-markus-emilia-endre-es-johanna-19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17197">
            <a:off x="263734" y="678983"/>
            <a:ext cx="1472731" cy="2284966"/>
          </a:xfrm>
          <a:prstGeom prst="rect">
            <a:avLst/>
          </a:prstGeom>
          <a:noFill/>
        </p:spPr>
      </p:pic>
      <p:pic>
        <p:nvPicPr>
          <p:cNvPr id="1028" name="Picture 4" descr="http://nemzetiszinhaz.i-dome.hu/gallery/articles/820/azelso_4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49452">
            <a:off x="1918747" y="836807"/>
            <a:ext cx="2931138" cy="1785950"/>
          </a:xfrm>
          <a:prstGeom prst="rect">
            <a:avLst/>
          </a:prstGeom>
          <a:noFill/>
        </p:spPr>
      </p:pic>
      <p:pic>
        <p:nvPicPr>
          <p:cNvPr id="1030" name="Picture 6" descr="http://100hires.hu/sites/default/files/styles/filmth/public/field/image/markus_emilia_lead.jpg?itok=VidbNZr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95198">
            <a:off x="4541520" y="940402"/>
            <a:ext cx="2857500" cy="1762126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428596" y="286612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Jászai Mari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331228" y="2582203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Nagy Imre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143504" y="2568355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Márkus Emília</a:t>
            </a:r>
            <a:endParaRPr lang="hu-HU" dirty="0"/>
          </a:p>
        </p:txBody>
      </p:sp>
      <p:pic>
        <p:nvPicPr>
          <p:cNvPr id="1032" name="Picture 8" descr="https://upload.wikimedia.org/wikipedia/commons/thumb/a/a0/Helvey_Laura.jpg/200px-Helvey_Laur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70753">
            <a:off x="7316366" y="797114"/>
            <a:ext cx="1512191" cy="2071702"/>
          </a:xfrm>
          <a:prstGeom prst="rect">
            <a:avLst/>
          </a:prstGeom>
          <a:noFill/>
        </p:spPr>
      </p:pic>
      <p:sp>
        <p:nvSpPr>
          <p:cNvPr id="14" name="Szövegdoboz 13"/>
          <p:cNvSpPr txBox="1"/>
          <p:nvPr/>
        </p:nvSpPr>
        <p:spPr>
          <a:xfrm>
            <a:off x="7572396" y="2739049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Helvey</a:t>
            </a:r>
            <a:r>
              <a:rPr lang="hu-HU" dirty="0" smtClean="0"/>
              <a:t> Laura</a:t>
            </a:r>
            <a:endParaRPr lang="hu-H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egykor.hu/images/2010/original/budapest-nemzeti-szinhaz-blaha-lujza-teren-budapest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21498">
            <a:off x="1987437" y="3908572"/>
            <a:ext cx="3669491" cy="2569911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Színháztörténeti </a:t>
            </a:r>
            <a:r>
              <a:rPr lang="hu-HU" dirty="0" smtClean="0"/>
              <a:t>helyzetelemzés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0034" y="1643050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714348" y="1285860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Az</a:t>
            </a:r>
            <a:r>
              <a:rPr lang="hu-HU" dirty="0" smtClean="0"/>
              <a:t> </a:t>
            </a:r>
            <a:r>
              <a:rPr lang="hu-HU" dirty="0" smtClean="0"/>
              <a:t>1800-as évek</a:t>
            </a:r>
            <a:r>
              <a:rPr lang="hu-HU" dirty="0" smtClean="0"/>
              <a:t> elején felmerült az igény egy </a:t>
            </a:r>
            <a:r>
              <a:rPr lang="hu-HU" dirty="0" smtClean="0"/>
              <a:t> </a:t>
            </a:r>
            <a:r>
              <a:rPr lang="hu-HU" dirty="0" smtClean="0"/>
              <a:t>játéknyelvű színházi intézmény </a:t>
            </a:r>
            <a:r>
              <a:rPr lang="hu-HU" dirty="0" smtClean="0"/>
              <a:t>létrehozására.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 </a:t>
            </a:r>
            <a:r>
              <a:rPr lang="hu-HU" dirty="0" smtClean="0"/>
              <a:t>1837.</a:t>
            </a:r>
            <a:r>
              <a:rPr lang="hu-HU" dirty="0" smtClean="0"/>
              <a:t> </a:t>
            </a:r>
            <a:r>
              <a:rPr lang="hu-HU" dirty="0" smtClean="0"/>
              <a:t>augusztus 22-én</a:t>
            </a:r>
            <a:r>
              <a:rPr lang="hu-HU" dirty="0" smtClean="0"/>
              <a:t> nyitotta meg kapuit a </a:t>
            </a:r>
            <a:r>
              <a:rPr lang="hu-HU" dirty="0" smtClean="0"/>
              <a:t>teátrum.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Amikor az </a:t>
            </a:r>
            <a:r>
              <a:rPr lang="hu-HU" dirty="0" smtClean="0"/>
              <a:t>állam tulajdonába került, és akkor kapta a </a:t>
            </a:r>
            <a:r>
              <a:rPr lang="hu-HU" i="1" dirty="0" smtClean="0"/>
              <a:t>Nemzeti Színház</a:t>
            </a:r>
            <a:r>
              <a:rPr lang="hu-HU" dirty="0" smtClean="0"/>
              <a:t> </a:t>
            </a:r>
            <a:r>
              <a:rPr lang="hu-HU" dirty="0" smtClean="0"/>
              <a:t>nevet.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Népszínház volt a forradalom idején.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,,Aranykorát” élte Podmaniczky Frigyes szerint, Szigligeti Ede és </a:t>
            </a:r>
            <a:r>
              <a:rPr lang="hu-HU" dirty="0" err="1" smtClean="0"/>
              <a:t>Paulay</a:t>
            </a:r>
            <a:r>
              <a:rPr lang="hu-HU" dirty="0" smtClean="0"/>
              <a:t> Ede irányítása alatt.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2050" name="Picture 2" descr="http://epa.oszk.hu/00000/00003/00033/0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0975">
            <a:off x="5572132" y="2214554"/>
            <a:ext cx="3018538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1571604" y="3429001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Köszönjük </a:t>
            </a:r>
            <a:r>
              <a:rPr lang="hu-HU" sz="3200" dirty="0" smtClean="0"/>
              <a:t>szépen </a:t>
            </a:r>
            <a:r>
              <a:rPr lang="hu-HU" sz="3200" dirty="0" smtClean="0"/>
              <a:t>a </a:t>
            </a:r>
            <a:r>
              <a:rPr lang="hu-HU" sz="3200" dirty="0" smtClean="0"/>
              <a:t>megtisztelő figyelmet!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428596" y="4873899"/>
            <a:ext cx="25592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>
                <a:solidFill>
                  <a:schemeClr val="bg1"/>
                </a:solidFill>
              </a:rPr>
              <a:t>Források </a:t>
            </a:r>
            <a:r>
              <a:rPr lang="hu-HU" sz="1000" dirty="0" smtClean="0">
                <a:solidFill>
                  <a:schemeClr val="bg1"/>
                </a:solidFill>
                <a:hlinkClick r:id="rId2"/>
              </a:rPr>
              <a:t>http://www.szineszkonyvtar.hu/contents/p-z/paulayelet.htm</a:t>
            </a:r>
            <a:endParaRPr lang="hu-HU" sz="1000" dirty="0" smtClean="0">
              <a:solidFill>
                <a:schemeClr val="bg1"/>
              </a:solidFill>
            </a:endParaRPr>
          </a:p>
          <a:p>
            <a:r>
              <a:rPr lang="hu-HU" sz="1000" dirty="0" smtClean="0">
                <a:solidFill>
                  <a:schemeClr val="bg1"/>
                </a:solidFill>
                <a:hlinkClick r:id="rId3"/>
              </a:rPr>
              <a:t>https://hu.wikipedia.org/wiki/Paulay_Ede</a:t>
            </a:r>
            <a:endParaRPr lang="hu-HU" sz="1000" dirty="0" smtClean="0">
              <a:solidFill>
                <a:schemeClr val="bg1"/>
              </a:solidFill>
            </a:endParaRPr>
          </a:p>
          <a:p>
            <a:r>
              <a:rPr lang="hu-HU" sz="1000" dirty="0" smtClean="0">
                <a:solidFill>
                  <a:schemeClr val="bg1"/>
                </a:solidFill>
                <a:hlinkClick r:id="rId4"/>
              </a:rPr>
              <a:t>http://cultura.hu/kultura/paulay-ede-a-szinhazcsinalo/</a:t>
            </a:r>
            <a:endParaRPr lang="hu-HU" sz="1000" dirty="0" smtClean="0">
              <a:solidFill>
                <a:schemeClr val="bg1"/>
              </a:solidFill>
            </a:endParaRPr>
          </a:p>
          <a:p>
            <a:r>
              <a:rPr lang="hu-HU" sz="1000" dirty="0" smtClean="0">
                <a:solidFill>
                  <a:schemeClr val="bg1"/>
                </a:solidFill>
                <a:hlinkClick r:id="rId5"/>
              </a:rPr>
              <a:t>http://cultura.hu/kultura/ki-volt-paulay-ede/</a:t>
            </a:r>
            <a:endParaRPr lang="hu-HU" sz="1000" dirty="0" smtClean="0">
              <a:solidFill>
                <a:schemeClr val="bg1"/>
              </a:solidFill>
            </a:endParaRPr>
          </a:p>
          <a:p>
            <a:r>
              <a:rPr lang="hu-HU" sz="1000" dirty="0" smtClean="0">
                <a:solidFill>
                  <a:schemeClr val="bg1"/>
                </a:solidFill>
                <a:hlinkClick r:id="rId6"/>
              </a:rPr>
              <a:t>http://tudasbazis.sulinet.hu/</a:t>
            </a:r>
            <a:endParaRPr lang="hu-HU" sz="1000" dirty="0" smtClean="0">
              <a:solidFill>
                <a:schemeClr val="bg1"/>
              </a:solidFill>
            </a:endParaRPr>
          </a:p>
          <a:p>
            <a:r>
              <a:rPr lang="hu-HU" sz="1000" dirty="0" smtClean="0">
                <a:solidFill>
                  <a:schemeClr val="bg1"/>
                </a:solidFill>
              </a:rPr>
              <a:t>http://mult-kor.hu/20110210_paulay_ede</a:t>
            </a:r>
          </a:p>
          <a:p>
            <a:endParaRPr lang="hu-HU" sz="1000" dirty="0" smtClean="0">
              <a:solidFill>
                <a:schemeClr val="bg1"/>
              </a:solidFill>
            </a:endParaRPr>
          </a:p>
          <a:p>
            <a:endParaRPr lang="hu-HU" sz="1000" dirty="0">
              <a:solidFill>
                <a:schemeClr val="bg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71472" y="207167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i="1" dirty="0" err="1" smtClean="0"/>
              <a:t>Paulay</a:t>
            </a:r>
            <a:r>
              <a:rPr lang="hu-HU" i="1" dirty="0" smtClean="0"/>
              <a:t> alkotása az az eszmei, sőt eszményi Nemzeti Színház, amelynek Ő adta meg igazi tartalmát, noha ez akkor - szűkös viszonyoknak megfelelően - látszólag csak az egyetlen, kis régi Nemzeti Színház szorítkozott..." - </a:t>
            </a:r>
            <a:r>
              <a:rPr lang="hu-HU" i="1" dirty="0" err="1" smtClean="0"/>
              <a:t>Csathó</a:t>
            </a:r>
            <a:r>
              <a:rPr lang="hu-HU" i="1" dirty="0" smtClean="0"/>
              <a:t> Kálmán</a:t>
            </a:r>
            <a:endParaRPr lang="hu-HU" i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241</Words>
  <Application>Microsoft Office PowerPoint</Application>
  <PresentationFormat>Diavetítés a képernyőre (4:3 oldalarány)</PresentationFormat>
  <Paragraphs>44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Vörömarty Mihály :Csongor és Tünde</vt:lpstr>
      <vt:lpstr>Általánosságban a műről, a szerzőről illetve a rendezőről</vt:lpstr>
      <vt:lpstr>Paulay Ede</vt:lpstr>
      <vt:lpstr>A darab életre keltői, a színészek</vt:lpstr>
      <vt:lpstr>Színháztörténeti helyzetelemzés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Felhasználó</dc:creator>
  <cp:lastModifiedBy>Felhasználó</cp:lastModifiedBy>
  <cp:revision>51</cp:revision>
  <dcterms:created xsi:type="dcterms:W3CDTF">2016-03-15T14:48:43Z</dcterms:created>
  <dcterms:modified xsi:type="dcterms:W3CDTF">2016-03-20T19:50:36Z</dcterms:modified>
</cp:coreProperties>
</file>